
<file path=[Content_Types].xml><?xml version="1.0" encoding="utf-8"?>
<Types xmlns="http://schemas.openxmlformats.org/package/2006/content-types">
  <Default Extension="HEIC" ContentType="image/heic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3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2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RO 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F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 autoAdjust="0"/>
    <p:restoredTop sz="86285" autoAdjust="0"/>
  </p:normalViewPr>
  <p:slideViewPr>
    <p:cSldViewPr snapToGrid="0" snapToObjects="1">
      <p:cViewPr varScale="1">
        <p:scale>
          <a:sx n="104" d="100"/>
          <a:sy n="104" d="100"/>
        </p:scale>
        <p:origin x="216" y="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2-19T22:28:40.941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503D1-7C7F-4B43-B950-0D21032536B3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19BA8-6B90-6A4E-8E9C-0B0D9BC209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44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19BA8-6B90-6A4E-8E9C-0B0D9BC209F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428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19BA8-6B90-6A4E-8E9C-0B0D9BC209F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19BA8-6B90-6A4E-8E9C-0B0D9BC209F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78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461A-250E-4A29-9E9B-599CA3838FA1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, рисун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4/25/23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4/25/23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  <p:sldLayoutId id="2147484056" r:id="rId13"/>
    <p:sldLayoutId id="2147484057" r:id="rId14"/>
    <p:sldLayoutId id="2147484058" r:id="rId15"/>
    <p:sldLayoutId id="2147484059" r:id="rId16"/>
  </p:sldLayoutIdLst>
  <p:hf sldNum="0" hdr="0" ftr="0" dt="0"/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hyperlink" Target="http://www.consultant.ru/document/cons_doc_LAW_16218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HEIC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HEIC"/><Relationship Id="rId2" Type="http://schemas.openxmlformats.org/officeDocument/2006/relationships/image" Target="../media/image5.HEIC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68630" y="395415"/>
            <a:ext cx="8218170" cy="145809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endParaRPr lang="ru-RU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/>
              <a:cs typeface="Century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32016"/>
            <a:ext cx="6400800" cy="688984"/>
          </a:xfrm>
        </p:spPr>
        <p:txBody>
          <a:bodyPr>
            <a:normAutofit/>
          </a:bodyPr>
          <a:lstStyle/>
          <a:p>
            <a:r>
              <a:rPr lang="ru-RU" b="1" dirty="0"/>
              <a:t>ДУХОВНО</a:t>
            </a:r>
            <a:r>
              <a:rPr lang="ru-RU" b="1" baseline="0" dirty="0"/>
              <a:t> </a:t>
            </a:r>
            <a:r>
              <a:rPr lang="mr-IN" b="1" baseline="0" dirty="0"/>
              <a:t>–</a:t>
            </a:r>
            <a:r>
              <a:rPr lang="ru-RU" b="1" baseline="0" dirty="0"/>
              <a:t> ОБРАЗОВАТЕЛЬНАЯ  Д</a:t>
            </a:r>
            <a:r>
              <a:rPr lang="ru-RU" b="1" dirty="0"/>
              <a:t>ЕЯТЕЛЬНОСТЬ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9F05D0-8AE4-CA44-AD85-0992B7BBCEE3}"/>
              </a:ext>
            </a:extLst>
          </p:cNvPr>
          <p:cNvSpPr txBox="1"/>
          <p:nvPr/>
        </p:nvSpPr>
        <p:spPr>
          <a:xfrm>
            <a:off x="457200" y="560070"/>
            <a:ext cx="82181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/>
                <a:cs typeface="Century"/>
              </a:rPr>
              <a:t>Епархиальное управление Уфимской епархии </a:t>
            </a:r>
          </a:p>
          <a:p>
            <a:pPr algn="ctr"/>
            <a:r>
              <a:rPr lang="ru-RU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/>
                <a:cs typeface="Century"/>
              </a:rPr>
              <a:t>Русской Православной Церкви (Московский Патриархат) Башкортостанской митрополии</a:t>
            </a:r>
          </a:p>
          <a:p>
            <a:pPr algn="ctr"/>
            <a:r>
              <a:rPr lang="ru-RU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/>
              </a:rPr>
              <a:t>г. Уфа, ул. Коммунистическая 50/2</a:t>
            </a:r>
            <a:endParaRPr lang="ru-RU" sz="2000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E98C09-8C40-0344-82A4-48B1DCE21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231" y="2032463"/>
            <a:ext cx="5527887" cy="41459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27F893-6D3E-0F4A-82BA-D53C99ACDD03}"/>
              </a:ext>
            </a:extLst>
          </p:cNvPr>
          <p:cNvSpPr txBox="1"/>
          <p:nvPr/>
        </p:nvSpPr>
        <p:spPr>
          <a:xfrm>
            <a:off x="86497" y="6534834"/>
            <a:ext cx="8921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Здание у в собственности Епархии с 2016г. </a:t>
            </a:r>
          </a:p>
          <a:p>
            <a:pPr algn="ctr"/>
            <a:r>
              <a:rPr lang="ru-RU" dirty="0"/>
              <a:t>Вопрос оформления земли в собственность под имеющимся зданием </a:t>
            </a:r>
          </a:p>
          <a:p>
            <a:pPr algn="ctr"/>
            <a:r>
              <a:rPr lang="ru-RU" dirty="0"/>
              <a:t>в соответствии с целевым назначением </a:t>
            </a:r>
          </a:p>
        </p:txBody>
      </p:sp>
    </p:spTree>
    <p:extLst>
      <p:ext uri="{BB962C8B-B14F-4D97-AF65-F5344CB8AC3E}">
        <p14:creationId xmlns:p14="http://schemas.microsoft.com/office/powerpoint/2010/main" val="292814313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371600" y="476187"/>
            <a:ext cx="6400800" cy="93600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400" dirty="0">
                <a:hlinkClick r:id="rId2"/>
              </a:rPr>
            </a:br>
            <a:br>
              <a:rPr lang="ru-RU" sz="1400" dirty="0"/>
            </a:br>
            <a:r>
              <a:rPr lang="ru-RU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/>
                <a:cs typeface="Century"/>
              </a:rPr>
              <a:t>Епархиальное управление Уфимской епархии Русской Православной Церкви (Московский Патриархат) Башкортостанской митрополии</a:t>
            </a:r>
            <a:br>
              <a:rPr lang="ru-RU" sz="1800" dirty="0"/>
            </a:br>
            <a:endParaRPr lang="ru-RU" sz="1400" dirty="0">
              <a:solidFill>
                <a:srgbClr val="3366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774" y="1772545"/>
            <a:ext cx="8736226" cy="4900104"/>
          </a:xfrm>
        </p:spPr>
        <p:txBody>
          <a:bodyPr>
            <a:noAutofit/>
          </a:bodyPr>
          <a:lstStyle/>
          <a:p>
            <a:pPr algn="just"/>
            <a:r>
              <a:rPr lang="ru-RU" dirty="0"/>
              <a:t>1. Епархиальное управление </a:t>
            </a:r>
          </a:p>
          <a:p>
            <a:pPr algn="just"/>
            <a:r>
              <a:rPr lang="ru-RU" dirty="0"/>
              <a:t>2. Храм в честь всех Уфимских Святых</a:t>
            </a:r>
          </a:p>
          <a:p>
            <a:r>
              <a:rPr lang="ru-RU" dirty="0"/>
              <a:t>3. Приемная Главы Башкортостанской митрополии Русской Православной Церкви (Московский Патриархат), управляющего Уфимской епархией                                </a:t>
            </a:r>
            <a:r>
              <a:rPr lang="ru-RU" b="1" dirty="0"/>
              <a:t>митрополита Уфимского и Башкортостанского НИКОНА</a:t>
            </a:r>
          </a:p>
          <a:p>
            <a:r>
              <a:rPr lang="ru-RU" dirty="0"/>
              <a:t>4. Кабинеты сотрудников епархии и Руководителей епархиальных Отделов епархии</a:t>
            </a:r>
          </a:p>
          <a:p>
            <a:pPr algn="just"/>
            <a:r>
              <a:rPr lang="ru-RU" dirty="0"/>
              <a:t>5. Библиотека для духовенства митрополии</a:t>
            </a:r>
          </a:p>
          <a:p>
            <a:pPr algn="just"/>
            <a:r>
              <a:rPr lang="ru-RU" dirty="0"/>
              <a:t>6. Швейная- мастерская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0249040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</a:rPr>
              <a:t>Фото здания Епархиального управления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08FAA6D-DDFD-6A45-81CD-48CAF26EB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49" y="1841500"/>
            <a:ext cx="6077293" cy="4557970"/>
          </a:xfrm>
        </p:spPr>
      </p:pic>
    </p:spTree>
    <p:extLst>
      <p:ext uri="{BB962C8B-B14F-4D97-AF65-F5344CB8AC3E}">
        <p14:creationId xmlns:p14="http://schemas.microsoft.com/office/powerpoint/2010/main" val="389035470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90461" y="580768"/>
            <a:ext cx="7588565" cy="778476"/>
          </a:xfrm>
        </p:spPr>
        <p:txBody>
          <a:bodyPr>
            <a:noAutofit/>
          </a:bodyPr>
          <a:lstStyle/>
          <a:p>
            <a:pPr algn="ctr">
              <a:lnSpc>
                <a:spcPct val="140000"/>
              </a:lnSpc>
            </a:pPr>
            <a:br>
              <a:rPr lang="ru-RU" sz="2000" b="1" dirty="0">
                <a:solidFill>
                  <a:srgbClr val="FFFFFF"/>
                </a:solidFill>
              </a:rPr>
            </a:br>
            <a:br>
              <a:rPr lang="ru-RU" sz="2000" b="1" dirty="0">
                <a:solidFill>
                  <a:srgbClr val="FFFFFF"/>
                </a:solidFill>
              </a:rPr>
            </a:br>
            <a:br>
              <a:rPr lang="ru-RU" sz="2000" b="1" dirty="0">
                <a:solidFill>
                  <a:srgbClr val="FFFFFF"/>
                </a:solidFill>
              </a:rPr>
            </a:br>
            <a:r>
              <a:rPr lang="ru-RU" sz="2000" b="1" dirty="0">
                <a:solidFill>
                  <a:srgbClr val="FFFFFF"/>
                </a:solidFill>
              </a:rPr>
              <a:t>Фото участка с кадастровым номером 02:55:010143:48;</a:t>
            </a:r>
            <a:br>
              <a:rPr lang="ru-RU" sz="2000" b="1" dirty="0">
                <a:solidFill>
                  <a:srgbClr val="FFFFFF"/>
                </a:solidFill>
              </a:rPr>
            </a:br>
            <a:br>
              <a:rPr lang="ru-RU" sz="2000" b="1" dirty="0">
                <a:solidFill>
                  <a:srgbClr val="FFFFFF"/>
                </a:solidFill>
              </a:rPr>
            </a:br>
            <a:br>
              <a:rPr lang="ru-RU" sz="2000" dirty="0">
                <a:solidFill>
                  <a:srgbClr val="FFFFFF"/>
                </a:solidFill>
              </a:rPr>
            </a:b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151063"/>
            <a:ext cx="4303059" cy="3975100"/>
          </a:xfrm>
        </p:spPr>
        <p:txBody>
          <a:bodyPr anchor="ctr">
            <a:normAutofit/>
          </a:bodyPr>
          <a:lstStyle/>
          <a:p>
            <a:pPr algn="just"/>
            <a:r>
              <a:rPr lang="ru-RU" dirty="0"/>
              <a:t>Проводятся ежегодно на базе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DB4F8B2-7E09-0144-AAF9-57B6D6B50A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62" y="2015138"/>
            <a:ext cx="7736846" cy="5802634"/>
          </a:xfrm>
        </p:spPr>
      </p:pic>
    </p:spTree>
    <p:extLst>
      <p:ext uri="{BB962C8B-B14F-4D97-AF65-F5344CB8AC3E}">
        <p14:creationId xmlns:p14="http://schemas.microsoft.com/office/powerpoint/2010/main" val="349760359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1371600" y="604147"/>
            <a:ext cx="6400800" cy="828000"/>
          </a:xfrm>
        </p:spPr>
        <p:txBody>
          <a:bodyPr>
            <a:noAutofit/>
          </a:bodyPr>
          <a:lstStyle/>
          <a:p>
            <a:pPr algn="ctr"/>
            <a:r>
              <a:rPr lang="ru-RU" sz="1800" b="1" kern="1200" dirty="0">
                <a:effectLst/>
                <a:latin typeface="Arial" panose="020B0604020202020204" pitchFamily="34" charset="0"/>
                <a:ea typeface="+mn-ea"/>
              </a:rPr>
              <a:t>Схема расположения земельного участка </a:t>
            </a:r>
            <a:r>
              <a:rPr lang="ru-RU" sz="1800" b="1" dirty="0">
                <a:latin typeface="Arial" panose="020B0604020202020204" pitchFamily="34" charset="0"/>
                <a:ea typeface="+mn-ea"/>
              </a:rPr>
              <a:t>по адресу ул. Коммунистическая 50/2 </a:t>
            </a:r>
            <a:r>
              <a:rPr lang="ru-RU" sz="1800" b="1" kern="1200" dirty="0">
                <a:effectLst/>
                <a:latin typeface="Arial" panose="020B0604020202020204" pitchFamily="34" charset="0"/>
                <a:ea typeface="+mn-ea"/>
              </a:rPr>
              <a:t>в структуре ГО  </a:t>
            </a:r>
            <a:r>
              <a:rPr lang="ru-RU" sz="1800" b="1" kern="1200" dirty="0" err="1">
                <a:effectLst/>
                <a:latin typeface="Arial" panose="020B0604020202020204" pitchFamily="34" charset="0"/>
                <a:ea typeface="+mn-ea"/>
              </a:rPr>
              <a:t>г.Уфа</a:t>
            </a:r>
            <a:r>
              <a:rPr lang="ru-RU" sz="1800" b="1" kern="1200" dirty="0">
                <a:effectLst/>
                <a:latin typeface="Arial" panose="020B0604020202020204" pitchFamily="34" charset="0"/>
                <a:ea typeface="+mn-ea"/>
              </a:rPr>
              <a:t> РБ</a:t>
            </a:r>
            <a:endParaRPr lang="ru-RU" sz="16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601785" y="2539772"/>
            <a:ext cx="3598095" cy="3392698"/>
          </a:xfrm>
        </p:spPr>
        <p:txBody>
          <a:bodyPr>
            <a:normAutofit fontScale="25000" lnSpcReduction="20000"/>
          </a:bodyPr>
          <a:lstStyle/>
          <a:p>
            <a:pPr lvl="0" algn="just"/>
            <a:endParaRPr lang="ru-RU" sz="2900" dirty="0"/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5FFF0E-8179-964D-BECA-40EDD7B34991}"/>
              </a:ext>
            </a:extLst>
          </p:cNvPr>
          <p:cNvPicPr/>
          <p:nvPr/>
        </p:nvPicPr>
        <p:blipFill rotWithShape="1">
          <a:blip r:embed="rId2"/>
          <a:srcRect l="35424" t="15075" r="15626" b="7252"/>
          <a:stretch/>
        </p:blipFill>
        <p:spPr bwMode="auto">
          <a:xfrm>
            <a:off x="474213" y="1751653"/>
            <a:ext cx="5427663" cy="49689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Объект 15">
            <a:extLst>
              <a:ext uri="{FF2B5EF4-FFF2-40B4-BE49-F238E27FC236}">
                <a16:creationId xmlns:a16="http://schemas.microsoft.com/office/drawing/2014/main" id="{AA85FC07-21FB-F248-A38E-C57424381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1169" y="5886750"/>
            <a:ext cx="98854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7" name="Выноска 2 16">
            <a:extLst>
              <a:ext uri="{FF2B5EF4-FFF2-40B4-BE49-F238E27FC236}">
                <a16:creationId xmlns:a16="http://schemas.microsoft.com/office/drawing/2014/main" id="{CC7C863C-EE16-EB4D-BA12-440CFFFD036B}"/>
              </a:ext>
            </a:extLst>
          </p:cNvPr>
          <p:cNvSpPr/>
          <p:nvPr/>
        </p:nvSpPr>
        <p:spPr>
          <a:xfrm>
            <a:off x="6388443" y="1751653"/>
            <a:ext cx="2458995" cy="3277548"/>
          </a:xfrm>
          <a:prstGeom prst="borderCallout2">
            <a:avLst>
              <a:gd name="adj1" fmla="val 19009"/>
              <a:gd name="adj2" fmla="val -787"/>
              <a:gd name="adj3" fmla="val 18750"/>
              <a:gd name="adj4" fmla="val -16667"/>
              <a:gd name="adj5" fmla="val 30944"/>
              <a:gd name="adj6" fmla="val -67040"/>
            </a:avLst>
          </a:pr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Земельный участок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 кадастровым номером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02:55:010143:48;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3 970 кв. м;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населенных пунктов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79019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284163" y="630383"/>
            <a:ext cx="8574087" cy="719999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Храм в честь всех Уфимских Святых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782A1B8-CA76-4A44-8FF8-890B4DE17FF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2533452"/>
            <a:ext cx="4596291" cy="3447218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3C20FB5-F2E5-154A-8ED3-B6AEC60FE47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831" y="2151063"/>
            <a:ext cx="2981325" cy="3975100"/>
          </a:xfrm>
        </p:spPr>
      </p:pic>
    </p:spTree>
    <p:extLst>
      <p:ext uri="{BB962C8B-B14F-4D97-AF65-F5344CB8AC3E}">
        <p14:creationId xmlns:p14="http://schemas.microsoft.com/office/powerpoint/2010/main" val="422565182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Спектр">
  <a:themeElements>
    <a:clrScheme name="Спектр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Спектр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Спектр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Спектр.thmx</Template>
  <TotalTime>485</TotalTime>
  <Words>181</Words>
  <Application>Microsoft Macintosh PowerPoint</Application>
  <PresentationFormat>Экран (4:3)</PresentationFormat>
  <Paragraphs>32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</vt:lpstr>
      <vt:lpstr>Corbel</vt:lpstr>
      <vt:lpstr>Wingdings</vt:lpstr>
      <vt:lpstr>Спектр</vt:lpstr>
      <vt:lpstr>Презентация PowerPoint</vt:lpstr>
      <vt:lpstr>  Епархиальное управление Уфимской епархии Русской Православной Церкви (Московский Патриархат) Башкортостанской митрополии </vt:lpstr>
      <vt:lpstr>Фото здания Епархиального управления</vt:lpstr>
      <vt:lpstr>   Фото участка с кадастровым номером 02:55:010143:48;   </vt:lpstr>
      <vt:lpstr>Схема расположения земельного участка по адресу ул. Коммунистическая 50/2 в структуре ГО  г.Уфа РБ</vt:lpstr>
      <vt:lpstr>Храм в честь всех Уфимских Святых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Уфимская епархия Русской Православной Церкви</dc:title>
  <dc:creator>PRO User</dc:creator>
  <cp:lastModifiedBy>Microsoft Office User</cp:lastModifiedBy>
  <cp:revision>23</cp:revision>
  <dcterms:created xsi:type="dcterms:W3CDTF">2020-02-19T17:02:09Z</dcterms:created>
  <dcterms:modified xsi:type="dcterms:W3CDTF">2023-04-25T08:32:43Z</dcterms:modified>
</cp:coreProperties>
</file>