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6004500" cy="36004500"/>
  <p:notesSz cx="6858000" cy="9144000"/>
  <p:defaultTextStyle>
    <a:defPPr>
      <a:defRPr lang="ru-RU"/>
    </a:defPPr>
    <a:lvl1pPr marL="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1pPr>
    <a:lvl2pPr marL="20574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2pPr>
    <a:lvl3pPr marL="41148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3pPr>
    <a:lvl4pPr marL="61722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4pPr>
    <a:lvl5pPr marL="82296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5pPr>
    <a:lvl6pPr marL="102870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6pPr>
    <a:lvl7pPr marL="123444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7pPr>
    <a:lvl8pPr marL="144018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8pPr>
    <a:lvl9pPr marL="164592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0">
          <p15:clr>
            <a:srgbClr val="A4A3A4"/>
          </p15:clr>
        </p15:guide>
        <p15:guide id="2" pos="113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713" autoAdjust="0"/>
  </p:normalViewPr>
  <p:slideViewPr>
    <p:cSldViewPr>
      <p:cViewPr varScale="1">
        <p:scale>
          <a:sx n="19" d="100"/>
          <a:sy n="19" d="100"/>
        </p:scale>
        <p:origin x="1248" y="84"/>
      </p:cViewPr>
      <p:guideLst>
        <p:guide orient="horz" pos="11340"/>
        <p:guide pos="113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00338" y="11184734"/>
            <a:ext cx="30603825" cy="771763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0675" y="20402550"/>
            <a:ext cx="25203150" cy="9201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22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287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34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401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45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55089-74A3-4B8D-97ED-311D6A0A009B}" type="datetimeFigureOut">
              <a:rPr lang="ru-RU" smtClean="0"/>
              <a:pPr/>
              <a:t>10.12.2024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3F635-41B1-4B49-A806-9369A1AB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55089-74A3-4B8D-97ED-311D6A0A009B}" type="datetimeFigureOut">
              <a:rPr lang="ru-RU" smtClean="0"/>
              <a:pPr/>
              <a:t>10.12.2024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3F635-41B1-4B49-A806-9369A1AB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26103262" y="1441852"/>
            <a:ext cx="8101013" cy="30720506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800225" y="1441852"/>
            <a:ext cx="23702963" cy="30720506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55089-74A3-4B8D-97ED-311D6A0A009B}" type="datetimeFigureOut">
              <a:rPr lang="ru-RU" smtClean="0"/>
              <a:pPr/>
              <a:t>10.12.2024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3F635-41B1-4B49-A806-9369A1AB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55089-74A3-4B8D-97ED-311D6A0A009B}" type="datetimeFigureOut">
              <a:rPr lang="ru-RU" smtClean="0"/>
              <a:pPr/>
              <a:t>10.12.2024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3F635-41B1-4B49-A806-9369A1AB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4107" y="23136228"/>
            <a:ext cx="30603825" cy="7150894"/>
          </a:xfrm>
        </p:spPr>
        <p:txBody>
          <a:bodyPr anchor="t"/>
          <a:lstStyle>
            <a:lvl1pPr algn="l">
              <a:defRPr sz="18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44107" y="15260246"/>
            <a:ext cx="30603825" cy="7875982"/>
          </a:xfrm>
        </p:spPr>
        <p:txBody>
          <a:bodyPr anchor="b"/>
          <a:lstStyle>
            <a:lvl1pPr marL="0" indent="0">
              <a:buNone/>
              <a:defRPr sz="9000">
                <a:solidFill>
                  <a:schemeClr val="tx1">
                    <a:tint val="75000"/>
                  </a:schemeClr>
                </a:solidFill>
              </a:defRPr>
            </a:lvl1pPr>
            <a:lvl2pPr marL="2057400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2pPr>
            <a:lvl3pPr marL="411480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61722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4pPr>
            <a:lvl5pPr marL="82296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5pPr>
            <a:lvl6pPr marL="102870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6pPr>
            <a:lvl7pPr marL="123444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7pPr>
            <a:lvl8pPr marL="144018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8pPr>
            <a:lvl9pPr marL="164592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55089-74A3-4B8D-97ED-311D6A0A009B}" type="datetimeFigureOut">
              <a:rPr lang="ru-RU" smtClean="0"/>
              <a:pPr/>
              <a:t>10.12.2024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3F635-41B1-4B49-A806-9369A1AB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800225" y="8401053"/>
            <a:ext cx="15901988" cy="23761306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8302287" y="8401053"/>
            <a:ext cx="15901988" cy="23761306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55089-74A3-4B8D-97ED-311D6A0A009B}" type="datetimeFigureOut">
              <a:rPr lang="ru-RU" smtClean="0"/>
              <a:pPr/>
              <a:t>10.12.2024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3F635-41B1-4B49-A806-9369A1AB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00225" y="8059343"/>
            <a:ext cx="15908240" cy="3358751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400" indent="0">
              <a:buNone/>
              <a:defRPr sz="9000" b="1"/>
            </a:lvl2pPr>
            <a:lvl3pPr marL="4114800" indent="0">
              <a:buNone/>
              <a:defRPr sz="8100" b="1"/>
            </a:lvl3pPr>
            <a:lvl4pPr marL="6172200" indent="0">
              <a:buNone/>
              <a:defRPr sz="7200" b="1"/>
            </a:lvl4pPr>
            <a:lvl5pPr marL="8229600" indent="0">
              <a:buNone/>
              <a:defRPr sz="7200" b="1"/>
            </a:lvl5pPr>
            <a:lvl6pPr marL="10287000" indent="0">
              <a:buNone/>
              <a:defRPr sz="7200" b="1"/>
            </a:lvl6pPr>
            <a:lvl7pPr marL="12344400" indent="0">
              <a:buNone/>
              <a:defRPr sz="7200" b="1"/>
            </a:lvl7pPr>
            <a:lvl8pPr marL="14401800" indent="0">
              <a:buNone/>
              <a:defRPr sz="7200" b="1"/>
            </a:lvl8pPr>
            <a:lvl9pPr marL="16459200" indent="0">
              <a:buNone/>
              <a:defRPr sz="7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800225" y="11418094"/>
            <a:ext cx="15908240" cy="20744262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8289788" y="8059343"/>
            <a:ext cx="15914489" cy="3358751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400" indent="0">
              <a:buNone/>
              <a:defRPr sz="9000" b="1"/>
            </a:lvl2pPr>
            <a:lvl3pPr marL="4114800" indent="0">
              <a:buNone/>
              <a:defRPr sz="8100" b="1"/>
            </a:lvl3pPr>
            <a:lvl4pPr marL="6172200" indent="0">
              <a:buNone/>
              <a:defRPr sz="7200" b="1"/>
            </a:lvl4pPr>
            <a:lvl5pPr marL="8229600" indent="0">
              <a:buNone/>
              <a:defRPr sz="7200" b="1"/>
            </a:lvl5pPr>
            <a:lvl6pPr marL="10287000" indent="0">
              <a:buNone/>
              <a:defRPr sz="7200" b="1"/>
            </a:lvl6pPr>
            <a:lvl7pPr marL="12344400" indent="0">
              <a:buNone/>
              <a:defRPr sz="7200" b="1"/>
            </a:lvl7pPr>
            <a:lvl8pPr marL="14401800" indent="0">
              <a:buNone/>
              <a:defRPr sz="7200" b="1"/>
            </a:lvl8pPr>
            <a:lvl9pPr marL="16459200" indent="0">
              <a:buNone/>
              <a:defRPr sz="7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18289788" y="11418094"/>
            <a:ext cx="15914489" cy="20744262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55089-74A3-4B8D-97ED-311D6A0A009B}" type="datetimeFigureOut">
              <a:rPr lang="ru-RU" smtClean="0"/>
              <a:pPr/>
              <a:t>10.12.2024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3F635-41B1-4B49-A806-9369A1AB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55089-74A3-4B8D-97ED-311D6A0A009B}" type="datetimeFigureOut">
              <a:rPr lang="ru-RU" smtClean="0"/>
              <a:pPr/>
              <a:t>10.12.2024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3F635-41B1-4B49-A806-9369A1AB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55089-74A3-4B8D-97ED-311D6A0A009B}" type="datetimeFigureOut">
              <a:rPr lang="ru-RU" smtClean="0"/>
              <a:pPr/>
              <a:t>10.12.2024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3F635-41B1-4B49-A806-9369A1AB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0227" y="1433512"/>
            <a:ext cx="11845232" cy="6100763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76759" y="1433515"/>
            <a:ext cx="20127516" cy="30728843"/>
          </a:xfrm>
        </p:spPr>
        <p:txBody>
          <a:bodyPr/>
          <a:lstStyle>
            <a:lvl1pPr>
              <a:defRPr sz="14400"/>
            </a:lvl1pPr>
            <a:lvl2pPr>
              <a:defRPr sz="12600"/>
            </a:lvl2pPr>
            <a:lvl3pPr>
              <a:defRPr sz="108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00227" y="7534278"/>
            <a:ext cx="11845232" cy="24628081"/>
          </a:xfrm>
        </p:spPr>
        <p:txBody>
          <a:bodyPr/>
          <a:lstStyle>
            <a:lvl1pPr marL="0" indent="0">
              <a:buNone/>
              <a:defRPr sz="6300"/>
            </a:lvl1pPr>
            <a:lvl2pPr marL="2057400" indent="0">
              <a:buNone/>
              <a:defRPr sz="5400"/>
            </a:lvl2pPr>
            <a:lvl3pPr marL="4114800" indent="0">
              <a:buNone/>
              <a:defRPr sz="4500"/>
            </a:lvl3pPr>
            <a:lvl4pPr marL="6172200" indent="0">
              <a:buNone/>
              <a:defRPr sz="4100"/>
            </a:lvl4pPr>
            <a:lvl5pPr marL="8229600" indent="0">
              <a:buNone/>
              <a:defRPr sz="4100"/>
            </a:lvl5pPr>
            <a:lvl6pPr marL="10287000" indent="0">
              <a:buNone/>
              <a:defRPr sz="4100"/>
            </a:lvl6pPr>
            <a:lvl7pPr marL="12344400" indent="0">
              <a:buNone/>
              <a:defRPr sz="4100"/>
            </a:lvl7pPr>
            <a:lvl8pPr marL="14401800" indent="0">
              <a:buNone/>
              <a:defRPr sz="4100"/>
            </a:lvl8pPr>
            <a:lvl9pPr marL="16459200" indent="0">
              <a:buNone/>
              <a:defRPr sz="4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55089-74A3-4B8D-97ED-311D6A0A009B}" type="datetimeFigureOut">
              <a:rPr lang="ru-RU" smtClean="0"/>
              <a:pPr/>
              <a:t>10.12.2024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3F635-41B1-4B49-A806-9369A1AB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57134" y="25203150"/>
            <a:ext cx="21602700" cy="2975375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7057134" y="3217069"/>
            <a:ext cx="21602700" cy="21602700"/>
          </a:xfrm>
        </p:spPr>
        <p:txBody>
          <a:bodyPr/>
          <a:lstStyle>
            <a:lvl1pPr marL="0" indent="0">
              <a:buNone/>
              <a:defRPr sz="14400"/>
            </a:lvl1pPr>
            <a:lvl2pPr marL="2057400" indent="0">
              <a:buNone/>
              <a:defRPr sz="12600"/>
            </a:lvl2pPr>
            <a:lvl3pPr marL="4114800" indent="0">
              <a:buNone/>
              <a:defRPr sz="10800"/>
            </a:lvl3pPr>
            <a:lvl4pPr marL="6172200" indent="0">
              <a:buNone/>
              <a:defRPr sz="9000"/>
            </a:lvl4pPr>
            <a:lvl5pPr marL="8229600" indent="0">
              <a:buNone/>
              <a:defRPr sz="9000"/>
            </a:lvl5pPr>
            <a:lvl6pPr marL="10287000" indent="0">
              <a:buNone/>
              <a:defRPr sz="9000"/>
            </a:lvl6pPr>
            <a:lvl7pPr marL="12344400" indent="0">
              <a:buNone/>
              <a:defRPr sz="9000"/>
            </a:lvl7pPr>
            <a:lvl8pPr marL="14401800" indent="0">
              <a:buNone/>
              <a:defRPr sz="9000"/>
            </a:lvl8pPr>
            <a:lvl9pPr marL="16459200" indent="0">
              <a:buNone/>
              <a:defRPr sz="9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57134" y="28178524"/>
            <a:ext cx="21602700" cy="4225526"/>
          </a:xfrm>
        </p:spPr>
        <p:txBody>
          <a:bodyPr/>
          <a:lstStyle>
            <a:lvl1pPr marL="0" indent="0">
              <a:buNone/>
              <a:defRPr sz="6300"/>
            </a:lvl1pPr>
            <a:lvl2pPr marL="2057400" indent="0">
              <a:buNone/>
              <a:defRPr sz="5400"/>
            </a:lvl2pPr>
            <a:lvl3pPr marL="4114800" indent="0">
              <a:buNone/>
              <a:defRPr sz="4500"/>
            </a:lvl3pPr>
            <a:lvl4pPr marL="6172200" indent="0">
              <a:buNone/>
              <a:defRPr sz="4100"/>
            </a:lvl4pPr>
            <a:lvl5pPr marL="8229600" indent="0">
              <a:buNone/>
              <a:defRPr sz="4100"/>
            </a:lvl5pPr>
            <a:lvl6pPr marL="10287000" indent="0">
              <a:buNone/>
              <a:defRPr sz="4100"/>
            </a:lvl6pPr>
            <a:lvl7pPr marL="12344400" indent="0">
              <a:buNone/>
              <a:defRPr sz="4100"/>
            </a:lvl7pPr>
            <a:lvl8pPr marL="14401800" indent="0">
              <a:buNone/>
              <a:defRPr sz="4100"/>
            </a:lvl8pPr>
            <a:lvl9pPr marL="16459200" indent="0">
              <a:buNone/>
              <a:defRPr sz="4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55089-74A3-4B8D-97ED-311D6A0A009B}" type="datetimeFigureOut">
              <a:rPr lang="ru-RU" smtClean="0"/>
              <a:pPr/>
              <a:t>10.12.2024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3F635-41B1-4B49-A806-9369A1AB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0225" y="1441850"/>
            <a:ext cx="32404050" cy="6000750"/>
          </a:xfrm>
          <a:prstGeom prst="rect">
            <a:avLst/>
          </a:prstGeom>
        </p:spPr>
        <p:txBody>
          <a:bodyPr vert="horz" lIns="411480" tIns="205740" rIns="411480" bIns="20574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00225" y="8401053"/>
            <a:ext cx="32404050" cy="23761306"/>
          </a:xfrm>
          <a:prstGeom prst="rect">
            <a:avLst/>
          </a:prstGeom>
        </p:spPr>
        <p:txBody>
          <a:bodyPr vert="horz" lIns="411480" tIns="205740" rIns="411480" bIns="20574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800225" y="33370840"/>
            <a:ext cx="8401050" cy="1916906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l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55089-74A3-4B8D-97ED-311D6A0A009B}" type="datetimeFigureOut">
              <a:rPr lang="ru-RU" smtClean="0"/>
              <a:pPr/>
              <a:t>10.12.2024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301538" y="33370840"/>
            <a:ext cx="11401425" cy="1916906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ct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25803225" y="33370840"/>
            <a:ext cx="8401050" cy="1916906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3F635-41B1-4B49-A806-9369A1ABF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14800" rtl="0" eaLnBrk="1" latinLnBrk="0" hangingPunct="1">
        <a:spcBef>
          <a:spcPct val="0"/>
        </a:spcBef>
        <a:buNone/>
        <a:defRPr sz="19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3050" indent="-1543050" algn="l" defTabSz="4114800" rtl="0" eaLnBrk="1" latinLnBrk="0" hangingPunct="1">
        <a:spcBef>
          <a:spcPct val="20000"/>
        </a:spcBef>
        <a:buFont typeface="Arial" pitchFamily="34" charset="0"/>
        <a:buChar char="•"/>
        <a:defRPr sz="14400" kern="1200">
          <a:solidFill>
            <a:schemeClr val="tx1"/>
          </a:solidFill>
          <a:latin typeface="+mn-lt"/>
          <a:ea typeface="+mn-ea"/>
          <a:cs typeface="+mn-cs"/>
        </a:defRPr>
      </a:lvl1pPr>
      <a:lvl2pPr marL="3343275" indent="-1285875" algn="l" defTabSz="4114800" rtl="0" eaLnBrk="1" latinLnBrk="0" hangingPunct="1">
        <a:spcBef>
          <a:spcPct val="20000"/>
        </a:spcBef>
        <a:buFont typeface="Arial" pitchFamily="34" charset="0"/>
        <a:buChar char="–"/>
        <a:defRPr sz="126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108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0" indent="-1028700" algn="l" defTabSz="4114800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0" indent="-1028700" algn="l" defTabSz="4114800" rtl="0" eaLnBrk="1" latinLnBrk="0" hangingPunct="1">
        <a:spcBef>
          <a:spcPct val="20000"/>
        </a:spcBef>
        <a:buFont typeface="Arial" pitchFamily="34" charset="0"/>
        <a:buChar char="»"/>
        <a:defRPr sz="90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3600450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разрешения на условно разрешённый вид использования земельного участка с кадастровым номером 02:55:040571:3191,  расположенного по адресу: </a:t>
            </a:r>
          </a:p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Башкортостан, город Уфа, район Калининский, деревня </a:t>
            </a:r>
            <a:r>
              <a:rPr lang="ru-RU" sz="6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Елкибаево</a:t>
            </a: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«Оказание социальной помощи населению»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14081" y="3904805"/>
            <a:ext cx="232588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Заявитель: БРОО «ПРАВО НА ЖИЗНЬ»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171" y="4950511"/>
            <a:ext cx="4350390" cy="61389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1706" y="4950511"/>
            <a:ext cx="4095288" cy="6138971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121550"/>
              </p:ext>
            </p:extLst>
          </p:nvPr>
        </p:nvGraphicFramePr>
        <p:xfrm>
          <a:off x="1004329" y="4950511"/>
          <a:ext cx="34206952" cy="613897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275869">
                  <a:extLst>
                    <a:ext uri="{9D8B030D-6E8A-4147-A177-3AD203B41FA5}">
                      <a16:colId xmlns:a16="http://schemas.microsoft.com/office/drawing/2014/main" val="3168161036"/>
                    </a:ext>
                  </a:extLst>
                </a:gridCol>
                <a:gridCol w="4275869">
                  <a:extLst>
                    <a:ext uri="{9D8B030D-6E8A-4147-A177-3AD203B41FA5}">
                      <a16:colId xmlns:a16="http://schemas.microsoft.com/office/drawing/2014/main" val="51191992"/>
                    </a:ext>
                  </a:extLst>
                </a:gridCol>
                <a:gridCol w="4275869">
                  <a:extLst>
                    <a:ext uri="{9D8B030D-6E8A-4147-A177-3AD203B41FA5}">
                      <a16:colId xmlns:a16="http://schemas.microsoft.com/office/drawing/2014/main" val="2009682424"/>
                    </a:ext>
                  </a:extLst>
                </a:gridCol>
                <a:gridCol w="4275869">
                  <a:extLst>
                    <a:ext uri="{9D8B030D-6E8A-4147-A177-3AD203B41FA5}">
                      <a16:colId xmlns:a16="http://schemas.microsoft.com/office/drawing/2014/main" val="144202902"/>
                    </a:ext>
                  </a:extLst>
                </a:gridCol>
                <a:gridCol w="4275869">
                  <a:extLst>
                    <a:ext uri="{9D8B030D-6E8A-4147-A177-3AD203B41FA5}">
                      <a16:colId xmlns:a16="http://schemas.microsoft.com/office/drawing/2014/main" val="1545286282"/>
                    </a:ext>
                  </a:extLst>
                </a:gridCol>
                <a:gridCol w="4275869">
                  <a:extLst>
                    <a:ext uri="{9D8B030D-6E8A-4147-A177-3AD203B41FA5}">
                      <a16:colId xmlns:a16="http://schemas.microsoft.com/office/drawing/2014/main" val="2510111652"/>
                    </a:ext>
                  </a:extLst>
                </a:gridCol>
                <a:gridCol w="4275869">
                  <a:extLst>
                    <a:ext uri="{9D8B030D-6E8A-4147-A177-3AD203B41FA5}">
                      <a16:colId xmlns:a16="http://schemas.microsoft.com/office/drawing/2014/main" val="3770275127"/>
                    </a:ext>
                  </a:extLst>
                </a:gridCol>
                <a:gridCol w="4275869">
                  <a:extLst>
                    <a:ext uri="{9D8B030D-6E8A-4147-A177-3AD203B41FA5}">
                      <a16:colId xmlns:a16="http://schemas.microsoft.com/office/drawing/2014/main" val="1740671033"/>
                    </a:ext>
                  </a:extLst>
                </a:gridCol>
              </a:tblGrid>
              <a:tr h="6138971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7411519"/>
                  </a:ext>
                </a:extLst>
              </a:tr>
            </a:tbl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9806" y="4972150"/>
            <a:ext cx="4068363" cy="599110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40766" y="5115310"/>
            <a:ext cx="4106634" cy="596975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41026" y="4993879"/>
            <a:ext cx="3941153" cy="592294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408496" y="4972152"/>
            <a:ext cx="4090697" cy="604850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796522" y="4972151"/>
            <a:ext cx="4044134" cy="604850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963781" y="4972151"/>
            <a:ext cx="4116440" cy="604850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4329" y="11377513"/>
            <a:ext cx="17718001" cy="1365017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722330" y="24565132"/>
            <a:ext cx="16488951" cy="1107606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756380" y="11654702"/>
            <a:ext cx="17454901" cy="1291043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14081" y="27364320"/>
            <a:ext cx="1700979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земельном участке с кадастровым номером планируется строительство социального приюта «Мать и дитя»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площадью 2000 кв.м для оказания безвозмездной комплексной помощи (с возможностью проживания) женщинам и детям, попавшим в трудную жизненную ситуацию.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84</Words>
  <Application>Microsoft Office PowerPoint</Application>
  <PresentationFormat>Произвольный</PresentationFormat>
  <Paragraphs>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gafarova.l</dc:creator>
  <cp:lastModifiedBy>Пользователь</cp:lastModifiedBy>
  <cp:revision>24</cp:revision>
  <dcterms:created xsi:type="dcterms:W3CDTF">2019-10-01T12:08:02Z</dcterms:created>
  <dcterms:modified xsi:type="dcterms:W3CDTF">2024-12-10T10:38:51Z</dcterms:modified>
</cp:coreProperties>
</file>